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880EDADA-DC01-4CEA-80A3-96DCA3872AD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7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1774A-C735-C81B-F64A-CD11CFAE4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RUPTURA </a:t>
            </a:r>
            <a:br>
              <a:rPr lang="cs-CZ" dirty="0"/>
            </a:br>
            <a:r>
              <a:rPr lang="cs-CZ" dirty="0"/>
              <a:t>DORSÁLNÍ APONEUROZY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654AB35-2D63-2502-E084-38DB38A4E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36247"/>
            <a:ext cx="8825658" cy="44971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ůnová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K. Č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ížková,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J. V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olfová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672C44-7E50-F59C-8A6D-E1C086DA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5943600"/>
            <a:ext cx="3276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5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201EE-4017-042E-74FE-E2500B0D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2461" y="315036"/>
            <a:ext cx="482777" cy="230875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51D037-E155-91CF-26E8-DA9BED29E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5079" y="0"/>
            <a:ext cx="8825659" cy="6858000"/>
          </a:xfrm>
        </p:spPr>
        <p:txBody>
          <a:bodyPr>
            <a:normAutofit/>
          </a:bodyPr>
          <a:lstStyle/>
          <a:p>
            <a:r>
              <a:rPr lang="cs-CZ" sz="2800" dirty="0"/>
              <a:t>Indikací k operaci je otevřené poranění nebo dislokovaná abrupce base distálního článku</a:t>
            </a:r>
          </a:p>
          <a:p>
            <a:r>
              <a:rPr lang="cs-CZ" sz="2800" dirty="0"/>
              <a:t>OTEVŘENÉ PORANĚNÍ: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Léčba chirurgická 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Sutura úponů pruhů šlachy extenzorů a zavedení osového K drátu přes DIP kloub na 4 týdny </a:t>
            </a:r>
          </a:p>
          <a:p>
            <a:r>
              <a:rPr lang="cs-CZ" sz="2800" dirty="0"/>
              <a:t>&gt; Po extrakci K drátu dlahování termoplastovou dlahou a postup podobný zavřenému poranění </a:t>
            </a:r>
          </a:p>
        </p:txBody>
      </p:sp>
    </p:spTree>
    <p:extLst>
      <p:ext uri="{BB962C8B-B14F-4D97-AF65-F5344CB8AC3E}">
        <p14:creationId xmlns:p14="http://schemas.microsoft.com/office/powerpoint/2010/main" val="40875032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AFE22-A96B-4802-C3CE-79714F38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200" y="724468"/>
            <a:ext cx="2734659" cy="1981200"/>
          </a:xfrm>
        </p:spPr>
        <p:txBody>
          <a:bodyPr/>
          <a:lstStyle/>
          <a:p>
            <a:r>
              <a:rPr lang="cs-CZ" sz="6000" dirty="0"/>
              <a:t>ZÁVĚR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A00628-B351-1788-623E-9CEBC3E99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0699" y="908714"/>
            <a:ext cx="8825659" cy="5040571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sz="2800" dirty="0"/>
              <a:t>Neléčené poranění DA v ZONĚ 1 končí vznikem chronického kladívkového prstu 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DIP přepadává do flexe</a:t>
            </a:r>
          </a:p>
        </p:txBody>
      </p:sp>
    </p:spTree>
    <p:extLst>
      <p:ext uri="{BB962C8B-B14F-4D97-AF65-F5344CB8AC3E}">
        <p14:creationId xmlns:p14="http://schemas.microsoft.com/office/powerpoint/2010/main" val="25092854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0DB00F-37BF-9E9C-5E31-42399385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21" y="5480462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2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25C741-E760-1CF9-78D4-4F83733BE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858120" y="647698"/>
            <a:ext cx="3921633" cy="5562601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DC96E5-DFFD-87F6-458F-8594DD4C2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5" y="999637"/>
            <a:ext cx="506928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 err="1">
                <a:solidFill>
                  <a:srgbClr val="EBEBEB"/>
                </a:solidFill>
              </a:rPr>
              <a:t>Děkuji</a:t>
            </a:r>
            <a:r>
              <a:rPr lang="en-US" sz="3600" dirty="0">
                <a:solidFill>
                  <a:srgbClr val="EBEBEB"/>
                </a:solidFill>
              </a:rPr>
              <a:t> za </a:t>
            </a:r>
            <a:r>
              <a:rPr lang="en-US" sz="3600" dirty="0" err="1">
                <a:solidFill>
                  <a:srgbClr val="EBEBEB"/>
                </a:solidFill>
              </a:rPr>
              <a:t>pozornost</a:t>
            </a:r>
            <a:r>
              <a:rPr lang="en-US" dirty="0">
                <a:solidFill>
                  <a:srgbClr val="EBEBE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98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59540-DB2C-4579-E6AB-043DB53B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2712" y="123968"/>
            <a:ext cx="264414" cy="17628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910C1-D3F5-E804-29D1-021E92899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764275"/>
            <a:ext cx="12192000" cy="374631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rgbClr val="FFFFFF"/>
                </a:solidFill>
              </a:rPr>
              <a:t>patří mezi jedno z nejčastějších poranění extenzorového aparátu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rgbClr val="FFFFFF"/>
                </a:solidFill>
              </a:rPr>
              <a:t>Je to poranění v ZÓNĚ 1</a:t>
            </a:r>
          </a:p>
          <a:p>
            <a:r>
              <a:rPr lang="cs-CZ" sz="2800" dirty="0">
                <a:solidFill>
                  <a:srgbClr val="FFFFFF"/>
                </a:solidFill>
              </a:rPr>
              <a:t>                                   - otevřené</a:t>
            </a:r>
          </a:p>
          <a:p>
            <a:r>
              <a:rPr lang="cs-CZ" sz="2800" dirty="0">
                <a:solidFill>
                  <a:srgbClr val="FFFFFF"/>
                </a:solidFill>
              </a:rPr>
              <a:t>                                   - zavřené – častější !!!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B26135-CAF1-CAF1-68F3-DB5DFB89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43874" y="3500436"/>
            <a:ext cx="33242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50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C2467-DE87-2880-44F1-D8AB01C5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313898"/>
            <a:ext cx="8825659" cy="1981200"/>
          </a:xfrm>
        </p:spPr>
        <p:txBody>
          <a:bodyPr/>
          <a:lstStyle/>
          <a:p>
            <a:r>
              <a:rPr lang="cs-CZ" sz="6000" dirty="0"/>
              <a:t>ZAVŘENÉ PORANĚNÍ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194EFF-28CF-C187-7C98-8A15223FD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363" y="990600"/>
            <a:ext cx="8825659" cy="5867400"/>
          </a:xfrm>
        </p:spPr>
        <p:txBody>
          <a:bodyPr>
            <a:normAutofit/>
          </a:bodyPr>
          <a:lstStyle/>
          <a:p>
            <a:r>
              <a:rPr lang="cs-CZ" sz="2800" dirty="0"/>
              <a:t>Mechanismus úrazu: </a:t>
            </a:r>
          </a:p>
          <a:p>
            <a:r>
              <a:rPr lang="cs-CZ" sz="2800" dirty="0"/>
              <a:t>                          - běžné denní činnosti</a:t>
            </a:r>
          </a:p>
          <a:p>
            <a:r>
              <a:rPr lang="cs-CZ" sz="2800" dirty="0"/>
              <a:t>                             ( </a:t>
            </a:r>
            <a:r>
              <a:rPr lang="cs-CZ" sz="2800" dirty="0" err="1"/>
              <a:t>zastélání</a:t>
            </a:r>
            <a:r>
              <a:rPr lang="cs-CZ" sz="2800" dirty="0"/>
              <a:t> postele, oblékání )</a:t>
            </a:r>
          </a:p>
          <a:p>
            <a:r>
              <a:rPr lang="cs-CZ" sz="2800" dirty="0"/>
              <a:t>                          - náraz na distální článek</a:t>
            </a:r>
          </a:p>
          <a:p>
            <a:r>
              <a:rPr lang="cs-CZ" sz="2800" dirty="0"/>
              <a:t>                             ( sport )</a:t>
            </a:r>
          </a:p>
        </p:txBody>
      </p:sp>
    </p:spTree>
    <p:extLst>
      <p:ext uri="{BB962C8B-B14F-4D97-AF65-F5344CB8AC3E}">
        <p14:creationId xmlns:p14="http://schemas.microsoft.com/office/powerpoint/2010/main" val="42552274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23626-5A10-915B-E798-CCF047E1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4597" y="0"/>
            <a:ext cx="209822" cy="18993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0EEF46-3CD2-F990-1326-4DCBB7BC7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044" y="-1460310"/>
            <a:ext cx="9689912" cy="6858000"/>
          </a:xfrm>
        </p:spPr>
        <p:txBody>
          <a:bodyPr>
            <a:normAutofit/>
          </a:bodyPr>
          <a:lstStyle/>
          <a:p>
            <a:r>
              <a:rPr lang="cs-CZ" sz="2800" dirty="0"/>
              <a:t>Klinický obraz:</a:t>
            </a:r>
          </a:p>
          <a:p>
            <a:endParaRPr lang="cs-CZ" sz="2800" dirty="0"/>
          </a:p>
          <a:p>
            <a:r>
              <a:rPr lang="cs-CZ" sz="2800" dirty="0"/>
              <a:t>               - distální článek přepadá do flexe, není možné</a:t>
            </a:r>
          </a:p>
          <a:p>
            <a:r>
              <a:rPr lang="cs-CZ" sz="2800" dirty="0"/>
              <a:t>                  ho aktivně </a:t>
            </a:r>
            <a:r>
              <a:rPr lang="cs-CZ" sz="2800" dirty="0" err="1"/>
              <a:t>extendovat</a:t>
            </a:r>
            <a:endParaRPr lang="cs-CZ" sz="2800" dirty="0"/>
          </a:p>
          <a:p>
            <a:r>
              <a:rPr lang="cs-CZ" sz="2800" dirty="0"/>
              <a:t>               - může být hematom, otok, bolest</a:t>
            </a:r>
          </a:p>
          <a:p>
            <a:r>
              <a:rPr lang="cs-CZ" sz="2800" dirty="0"/>
              <a:t>               - není omezena pasivní hybnost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98133C-5E25-8A4F-62D6-403B9B8AC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925010"/>
            <a:ext cx="40576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988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F6ADA-857B-61D0-BCC5-4AE43260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896" y="328684"/>
            <a:ext cx="8825659" cy="1981200"/>
          </a:xfrm>
        </p:spPr>
        <p:txBody>
          <a:bodyPr/>
          <a:lstStyle/>
          <a:p>
            <a:pPr algn="ctr"/>
            <a:r>
              <a:rPr lang="cs-CZ" sz="6000" dirty="0"/>
              <a:t>TERAPIE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84069A-6DB1-7100-E0AE-E6B20D086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255" y="1201002"/>
            <a:ext cx="9280476" cy="5656997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sz="2800" dirty="0"/>
              <a:t>konzervativně, dlahování DIP ev. i PIP</a:t>
            </a:r>
          </a:p>
          <a:p>
            <a:r>
              <a:rPr lang="cs-CZ" sz="2800" dirty="0"/>
              <a:t>    (ke zklidnění tkání a ústupu bolesti, poté dlahovat </a:t>
            </a:r>
          </a:p>
          <a:p>
            <a:r>
              <a:rPr lang="cs-CZ" sz="2800" dirty="0"/>
              <a:t>     pouze DIP - dle doporučení lékaře) 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dlahujeme v extenzi či mírné </a:t>
            </a:r>
            <a:r>
              <a:rPr lang="cs-CZ" sz="2800" dirty="0" err="1"/>
              <a:t>hyperextenzi</a:t>
            </a:r>
            <a:r>
              <a:rPr lang="cs-CZ" sz="2800" dirty="0"/>
              <a:t> DIP</a:t>
            </a:r>
          </a:p>
          <a:p>
            <a:r>
              <a:rPr lang="cs-CZ" sz="2800" dirty="0"/>
              <a:t>     individuálně zhotovenou termoplastovou dlahou</a:t>
            </a:r>
          </a:p>
        </p:txBody>
      </p:sp>
    </p:spTree>
    <p:extLst>
      <p:ext uri="{BB962C8B-B14F-4D97-AF65-F5344CB8AC3E}">
        <p14:creationId xmlns:p14="http://schemas.microsoft.com/office/powerpoint/2010/main" val="34292591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BD0F0-8027-AA55-5F7F-7DD30BD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7051" y="0"/>
            <a:ext cx="237118" cy="28546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9AA45E-0049-AD8A-6CFD-6E5BD7C4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5470" y="0"/>
            <a:ext cx="9430602" cy="6857999"/>
          </a:xfrm>
        </p:spPr>
        <p:txBody>
          <a:bodyPr>
            <a:normAutofit/>
          </a:bodyPr>
          <a:lstStyle/>
          <a:p>
            <a:r>
              <a:rPr lang="cs-CZ" sz="2800" b="1" dirty="0"/>
              <a:t>0 – 8 týden</a:t>
            </a:r>
          </a:p>
          <a:p>
            <a:r>
              <a:rPr lang="cs-CZ" sz="2800" b="1" dirty="0"/>
              <a:t>                  </a:t>
            </a:r>
            <a:r>
              <a:rPr lang="cs-CZ" sz="2800" dirty="0"/>
              <a:t>- termoplastová dlaha 24/7 </a:t>
            </a:r>
          </a:p>
          <a:p>
            <a:r>
              <a:rPr lang="cs-CZ" sz="2800" b="1" dirty="0"/>
              <a:t>                     </a:t>
            </a:r>
            <a:r>
              <a:rPr lang="cs-CZ" sz="2800" dirty="0"/>
              <a:t>( instruktáž pacienta o režimu dlahování )</a:t>
            </a:r>
          </a:p>
          <a:p>
            <a:r>
              <a:rPr lang="cs-CZ" sz="2800" dirty="0"/>
              <a:t>                   &gt; pokud fixujeme pouze dlahou krátkou (DIP) cvičíme aktivní hybnost PIP při zachování extenze v DIP</a:t>
            </a:r>
          </a:p>
          <a:p>
            <a:endParaRPr lang="cs-CZ" sz="2800" dirty="0"/>
          </a:p>
          <a:p>
            <a:r>
              <a:rPr lang="cs-CZ" sz="2800" dirty="0"/>
              <a:t>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783CA3-1AB9-1082-024A-4D802F29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74" y="4595812"/>
            <a:ext cx="3827628" cy="1707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0200C4-7338-037A-1425-2746C834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28" y="4595811"/>
            <a:ext cx="3337517" cy="17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769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DF840-076E-619D-82B9-8B2391B5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342585" y="504967"/>
            <a:ext cx="319004" cy="12396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5F563-681C-273B-ED04-687F38A2E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1003" y="-313900"/>
            <a:ext cx="8825659" cy="6933064"/>
          </a:xfrm>
        </p:spPr>
        <p:txBody>
          <a:bodyPr>
            <a:normAutofit/>
          </a:bodyPr>
          <a:lstStyle/>
          <a:p>
            <a:r>
              <a:rPr lang="cs-CZ" sz="2800" b="1" dirty="0"/>
              <a:t>9 – 12 týden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Při dostatečné funkci extenzoru postupné odkládání TP dlahy.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3x/d  á  ½ h – postupně prodlužovat dobu bez dlahy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Na noc dlahujeme až 3 měsíce</a:t>
            </a:r>
          </a:p>
          <a:p>
            <a:r>
              <a:rPr lang="cs-CZ" sz="2800" u="sng" dirty="0"/>
              <a:t>Při nedostatečné funkci prodlužujeme dobu dlahování dle potřeby.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Zahájíme nácvik aktivní extenze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FF0000"/>
                </a:solidFill>
              </a:rPr>
              <a:t>FLEXI DIP – NENACVIČUJEME !!!</a:t>
            </a:r>
          </a:p>
          <a:p>
            <a:r>
              <a:rPr lang="cs-CZ" sz="2800" dirty="0"/>
              <a:t>     ( flexe DIP se obnoví v rámci zapojení v ADL )</a:t>
            </a:r>
          </a:p>
          <a:p>
            <a:r>
              <a:rPr lang="cs-CZ" sz="2800" b="1" dirty="0"/>
              <a:t>Po 12. týdnu – </a:t>
            </a:r>
            <a:r>
              <a:rPr lang="cs-CZ" sz="2800" dirty="0"/>
              <a:t>při dobré funkci plná zátěž</a:t>
            </a:r>
          </a:p>
        </p:txBody>
      </p:sp>
    </p:spTree>
    <p:extLst>
      <p:ext uri="{BB962C8B-B14F-4D97-AF65-F5344CB8AC3E}">
        <p14:creationId xmlns:p14="http://schemas.microsoft.com/office/powerpoint/2010/main" val="1058805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8C6FAD-C4EC-4E55-B993-960E1956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5978BE-A627-E9DE-B9FC-EF50EC20C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08" r="1" b="5149"/>
          <a:stretch/>
        </p:blipFill>
        <p:spPr>
          <a:xfrm>
            <a:off x="643467" y="643467"/>
            <a:ext cx="4007782" cy="55710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6F94A7-249A-8569-9A9C-12A75E83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393" y="1941121"/>
            <a:ext cx="6127415" cy="27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803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C2D0A-6D8B-ABD3-0B61-9378717C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792707"/>
            <a:ext cx="10017456" cy="1981200"/>
          </a:xfrm>
        </p:spPr>
        <p:txBody>
          <a:bodyPr/>
          <a:lstStyle/>
          <a:p>
            <a:r>
              <a:rPr lang="cs-CZ" dirty="0"/>
              <a:t>NEJČASTĚJŠÍ CHYBY DLAHOVÁNÍ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F59F3-A4E9-0678-1647-5FFE4C735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9976" y="990600"/>
            <a:ext cx="5036024" cy="577072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chybné postavení dlahy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krátká doba dlahování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sejmutí dlahy naráz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800" dirty="0"/>
              <a:t>předčasná flexe DIP </a:t>
            </a:r>
          </a:p>
        </p:txBody>
      </p:sp>
    </p:spTree>
    <p:extLst>
      <p:ext uri="{BB962C8B-B14F-4D97-AF65-F5344CB8AC3E}">
        <p14:creationId xmlns:p14="http://schemas.microsoft.com/office/powerpoint/2010/main" val="235160785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326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RUPTURA  DORSÁLNÍ APONEUROZY</vt:lpstr>
      <vt:lpstr>Prezentace aplikace PowerPoint</vt:lpstr>
      <vt:lpstr>ZAVŘENÉ PORANĚNÍ</vt:lpstr>
      <vt:lpstr>Prezentace aplikace PowerPoint</vt:lpstr>
      <vt:lpstr>TERAPIE</vt:lpstr>
      <vt:lpstr>Prezentace aplikace PowerPoint</vt:lpstr>
      <vt:lpstr>Prezentace aplikace PowerPoint</vt:lpstr>
      <vt:lpstr>Prezentace aplikace PowerPoint</vt:lpstr>
      <vt:lpstr>NEJČASTĚJŠÍ CHYBY DLAHOVÁNÍ</vt:lpstr>
      <vt:lpstr>Prezentace aplikace PowerPoint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RUPTURA  DORSÁLNÍ APONEUROZY</dc:title>
  <dc:creator>Čížek Matyáš</dc:creator>
  <cp:lastModifiedBy>Čížek Matyáš</cp:lastModifiedBy>
  <cp:revision>11</cp:revision>
  <dcterms:created xsi:type="dcterms:W3CDTF">2022-11-23T15:56:22Z</dcterms:created>
  <dcterms:modified xsi:type="dcterms:W3CDTF">2022-11-27T18:45:01Z</dcterms:modified>
</cp:coreProperties>
</file>